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35" autoAdjust="0"/>
    <p:restoredTop sz="94660"/>
  </p:normalViewPr>
  <p:slideViewPr>
    <p:cSldViewPr snapToGrid="0">
      <p:cViewPr varScale="1">
        <p:scale>
          <a:sx n="66" d="100"/>
          <a:sy n="66" d="100"/>
        </p:scale>
        <p:origin x="-90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E762-48E1-42C2-B9AD-78FF16CD759D}" type="datetimeFigureOut">
              <a:rPr lang="en-US" smtClean="0"/>
              <a:pPr/>
              <a:t>2/4/2019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532F5-5B1B-4B44-A62B-FDC2C754A35F}" type="slidenum">
              <a:rPr lang="en-US" smtClean="0"/>
              <a:pPr/>
              <a:t>‹#›</a:t>
            </a:fld>
            <a:endParaRPr lang="en-US" dirty="0"/>
          </a:p>
        </p:txBody>
      </p:sp>
    </p:spTree>
    <p:extLst>
      <p:ext uri="{BB962C8B-B14F-4D97-AF65-F5344CB8AC3E}">
        <p14:creationId xmlns="" xmlns:p14="http://schemas.microsoft.com/office/powerpoint/2010/main" val="135028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evidence handling process for</a:t>
            </a:r>
            <a:r>
              <a:rPr lang="en-US" sz="1200" kern="1200" baseline="0" dirty="0" smtClean="0">
                <a:solidFill>
                  <a:schemeClr val="tx1"/>
                </a:solidFill>
                <a:effectLst/>
                <a:latin typeface="+mn-lt"/>
                <a:ea typeface="+mn-ea"/>
                <a:cs typeface="+mn-cs"/>
              </a:rPr>
              <a:t> DigiFirm company</a:t>
            </a:r>
            <a:r>
              <a:rPr lang="en-US" sz="1200" kern="1200" dirty="0" smtClean="0">
                <a:solidFill>
                  <a:schemeClr val="tx1"/>
                </a:solidFill>
                <a:effectLst/>
                <a:latin typeface="+mn-lt"/>
                <a:ea typeface="+mn-ea"/>
                <a:cs typeface="+mn-cs"/>
              </a:rPr>
              <a:t> must be usable by the court or elsewhere. The evidence relates to an incident in a relevant way. The evidence practice must avail evidence for alternative suspects. In regards to reliability, the data sourced should be quite authentic. Moreover, the evidence-based practices should be easy to understand, and believable by a jury (Quick &amp; Choo, 2018). </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3</a:t>
            </a:fld>
            <a:endParaRPr lang="en-US" dirty="0"/>
          </a:p>
        </p:txBody>
      </p:sp>
    </p:spTree>
    <p:extLst>
      <p:ext uri="{BB962C8B-B14F-4D97-AF65-F5344CB8AC3E}">
        <p14:creationId xmlns="" xmlns:p14="http://schemas.microsoft.com/office/powerpoint/2010/main" val="354244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Requirement analysis required the investigator to define all the pieces of evidence and the investigation process. It entails data collection to complete the investigation process.  Under the retrieval of data, the suspected devices and server storages serve as the source media and the information available is taken to other media for investigation. The next step includes reliability which checks for the originality of the data before creating the ideal image to affirm reliability</a:t>
            </a:r>
            <a:r>
              <a:rPr lang="en-US" baseline="0" dirty="0" smtClean="0"/>
              <a:t> and this should be underscored by DigiFirm.</a:t>
            </a:r>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4</a:t>
            </a:fld>
            <a:endParaRPr lang="en-US" dirty="0"/>
          </a:p>
        </p:txBody>
      </p:sp>
    </p:spTree>
    <p:extLst>
      <p:ext uri="{BB962C8B-B14F-4D97-AF65-F5344CB8AC3E}">
        <p14:creationId xmlns="" xmlns:p14="http://schemas.microsoft.com/office/powerpoint/2010/main" val="73423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Evidence review occurs after collecting forensic information where the investigator is required to extract the evidence data from media by use of tools such as forensic toolkits and encase for the analysis of the collected information from the suspected device (Gill &amp; Phythian, 2018). The next practice entails representation of evidence. Due to the incidences of uncertainty in the validity and acceptability, the digital evidence tends to be equally essential to represent the evidence in such a form that can be understood by the court.  Herein, the investigator is required to represent the evidence in a way that the pieces of evidence will be clear and understandable. Lastly, the repository of data entails archiving essential data for future use</a:t>
            </a:r>
            <a:r>
              <a:rPr lang="en-US" baseline="0" dirty="0" smtClean="0"/>
              <a:t> and this is also an important principle for DigiFirm.</a:t>
            </a:r>
            <a:endParaRPr lang="en-US" dirty="0" smtClean="0"/>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5</a:t>
            </a:fld>
            <a:endParaRPr lang="en-US" dirty="0"/>
          </a:p>
        </p:txBody>
      </p:sp>
    </p:spTree>
    <p:extLst>
      <p:ext uri="{BB962C8B-B14F-4D97-AF65-F5344CB8AC3E}">
        <p14:creationId xmlns="" xmlns:p14="http://schemas.microsoft.com/office/powerpoint/2010/main" val="109032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Avoid touching the crime gadgets not unless you are required by digital forensics since turning on and off can alter a lot of information in the machine. Try to document the location as well as a condition before touching anything by taking a photo where possible. Record the manufacturer type and serial numbers of the device to ensure identification of the gadget. Record the date, time, personnel, and purpose for every transfer of data (Ashley, 2017). Store the evidence in a secure place while avoiding access to other people who can alter or even destroy the digital evidence.</a:t>
            </a:r>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6</a:t>
            </a:fld>
            <a:endParaRPr lang="en-US" dirty="0"/>
          </a:p>
        </p:txBody>
      </p:sp>
    </p:spTree>
    <p:extLst>
      <p:ext uri="{BB962C8B-B14F-4D97-AF65-F5344CB8AC3E}">
        <p14:creationId xmlns="" xmlns:p14="http://schemas.microsoft.com/office/powerpoint/2010/main" val="24320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firm should consider performing regular backups. The firm should enhance auditing on workstations, servers, and network devices. Digifirm should consider forwarding the audit records for secure, centralized log servers. The organization should focus on maintaining databases of file hashes for integrity checking.</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7</a:t>
            </a:fld>
            <a:endParaRPr lang="en-US" dirty="0"/>
          </a:p>
        </p:txBody>
      </p:sp>
    </p:spTree>
    <p:extLst>
      <p:ext uri="{BB962C8B-B14F-4D97-AF65-F5344CB8AC3E}">
        <p14:creationId xmlns="" xmlns:p14="http://schemas.microsoft.com/office/powerpoint/2010/main" val="337880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organization should have the capability to perform computer and network forensics to necessitate the most appropriate action. </a:t>
            </a:r>
            <a:r>
              <a:rPr lang="en-US" dirty="0" smtClean="0"/>
              <a:t>Digifirm </a:t>
            </a:r>
            <a:r>
              <a:rPr lang="en-US" dirty="0" smtClean="0"/>
              <a:t>should define which parties should handle each aspect of forensics to enhance accuracy and data sensibility (Ashley, 2017). Incident handling teams should depict a robust forensic capability by being able to perform any form of forensic investigation. Many teams within an organization should participate in forensics, and those forensic considerations should be addressed in policies to facilitate the necessary investigative behavior. Organizations should establish and maintain guidelines and procedures for performing forensic tasks to as a guide.</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8</a:t>
            </a:fld>
            <a:endParaRPr lang="en-US" dirty="0"/>
          </a:p>
        </p:txBody>
      </p:sp>
    </p:spTree>
    <p:extLst>
      <p:ext uri="{BB962C8B-B14F-4D97-AF65-F5344CB8AC3E}">
        <p14:creationId xmlns="" xmlns:p14="http://schemas.microsoft.com/office/powerpoint/2010/main" val="195513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683306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2985637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173344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pPr/>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283586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19502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782929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65767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585407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2/4/2019</a:t>
            </a:fld>
            <a:endParaRPr lang="en-US" dirty="0"/>
          </a:p>
        </p:txBody>
      </p:sp>
    </p:spTree>
    <p:extLst>
      <p:ext uri="{BB962C8B-B14F-4D97-AF65-F5344CB8AC3E}">
        <p14:creationId xmlns="" xmlns:p14="http://schemas.microsoft.com/office/powerpoint/2010/main" val="1577798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55558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087517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92636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214010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579010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 xmlns:p14="http://schemas.microsoft.com/office/powerpoint/2010/main" val="264510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36673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40688987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11839" y="956603"/>
            <a:ext cx="9290289" cy="4923692"/>
          </a:xfrm>
        </p:spPr>
        <p:txBody>
          <a:bodyPr>
            <a:normAutofit/>
          </a:bodyPr>
          <a:lstStyle/>
          <a:p>
            <a:pPr algn="ctr"/>
            <a:r>
              <a:rPr lang="en-US" dirty="0" smtClean="0">
                <a:latin typeface="Times New Roman" panose="02020603050405020304" pitchFamily="18" charset="0"/>
                <a:cs typeface="Times New Roman" panose="02020603050405020304" pitchFamily="18" charset="0"/>
              </a:rPr>
              <a:t>Information security.</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Best Practices in Collecting Digital Evidence For DigiFirm Investigation Company.</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1163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1"/>
            <a:ext cx="8596668" cy="853440"/>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endParaRPr lang="en-US" dirty="0"/>
          </a:p>
        </p:txBody>
      </p:sp>
      <p:sp>
        <p:nvSpPr>
          <p:cNvPr id="4" name="Content Placeholder 3"/>
          <p:cNvSpPr>
            <a:spLocks noGrp="1"/>
          </p:cNvSpPr>
          <p:nvPr>
            <p:ph sz="half" idx="1"/>
          </p:nvPr>
        </p:nvSpPr>
        <p:spPr>
          <a:xfrm>
            <a:off x="677334" y="1748589"/>
            <a:ext cx="4184035" cy="4292772"/>
          </a:xfrm>
        </p:spPr>
        <p:txBody>
          <a:bodyPr>
            <a:normAutofit fontScale="92500" lnSpcReduction="20000"/>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Digital </a:t>
            </a:r>
            <a:r>
              <a:rPr lang="en-US" sz="2000" dirty="0">
                <a:latin typeface="Times New Roman" panose="02020603050405020304" pitchFamily="18" charset="0"/>
                <a:cs typeface="Times New Roman" panose="02020603050405020304" pitchFamily="18" charset="0"/>
              </a:rPr>
              <a:t>evidence refers to information and data which are of value to an investigation carried out through electronic devices (Quick &amp; Choo,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Digital evidence can be acquired when an electronic device is seized and secured for examination.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Evidence handling has been growing due to the expanding field of computer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Digital devices have been deemed necessary for addressing the needs of the rapidly changing computing settings (Quick &amp; Choo, 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5232342" y="1748589"/>
            <a:ext cx="4821537" cy="4326021"/>
          </a:xfrm>
        </p:spPr>
      </p:pic>
    </p:spTree>
    <p:extLst>
      <p:ext uri="{BB962C8B-B14F-4D97-AF65-F5344CB8AC3E}">
        <p14:creationId xmlns="" xmlns:p14="http://schemas.microsoft.com/office/powerpoint/2010/main" val="214093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Rules of </a:t>
            </a:r>
            <a:r>
              <a:rPr lang="en-US" sz="2800" dirty="0" smtClean="0">
                <a:latin typeface="Times New Roman" panose="02020603050405020304" pitchFamily="18" charset="0"/>
                <a:cs typeface="Times New Roman" panose="02020603050405020304" pitchFamily="18" charset="0"/>
              </a:rPr>
              <a:t>Digital Evidence</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Admissible</a:t>
            </a:r>
            <a:r>
              <a:rPr lang="en-US" sz="2000" dirty="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Authentic.</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Complete.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Reliable.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Believable (Quick &amp; Choo, </a:t>
            </a:r>
            <a:r>
              <a:rPr lang="en-US" sz="1600" dirty="0">
                <a:latin typeface="Times New Roman" panose="02020603050405020304" pitchFamily="18" charset="0"/>
                <a:cs typeface="Times New Roman" panose="02020603050405020304" pitchFamily="18" charset="0"/>
              </a:rPr>
              <a:t>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373331" y="1930400"/>
            <a:ext cx="4396311" cy="3990214"/>
          </a:xfrm>
        </p:spPr>
      </p:pic>
    </p:spTree>
    <p:extLst>
      <p:ext uri="{BB962C8B-B14F-4D97-AF65-F5344CB8AC3E}">
        <p14:creationId xmlns="" xmlns:p14="http://schemas.microsoft.com/office/powerpoint/2010/main" val="261740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Best practice for the forensic investigation life cycle.</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Requirement </a:t>
            </a:r>
            <a:r>
              <a:rPr lang="en-US" sz="2000" dirty="0">
                <a:latin typeface="Times New Roman" panose="02020603050405020304" pitchFamily="18" charset="0"/>
                <a:cs typeface="Times New Roman" panose="02020603050405020304" pitchFamily="18" charset="0"/>
              </a:rPr>
              <a:t>analysis.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Retrieval of data (Ashley, 2017).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Reliability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4314169" y="1930399"/>
            <a:ext cx="5328087" cy="3138905"/>
          </a:xfrm>
        </p:spPr>
      </p:pic>
    </p:spTree>
    <p:extLst>
      <p:ext uri="{BB962C8B-B14F-4D97-AF65-F5344CB8AC3E}">
        <p14:creationId xmlns="" xmlns:p14="http://schemas.microsoft.com/office/powerpoint/2010/main" val="1382816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Continuation of best </a:t>
            </a:r>
            <a:r>
              <a:rPr lang="en-US" sz="2800" dirty="0">
                <a:latin typeface="Times New Roman" panose="02020603050405020304" pitchFamily="18" charset="0"/>
                <a:cs typeface="Times New Roman" panose="02020603050405020304" pitchFamily="18" charset="0"/>
              </a:rPr>
              <a:t>practice for the forensic investigation life cycle.</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Review of the evidence.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Representation of evidence.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Repository of data (Gill &amp; Phythian, 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378281" y="2160589"/>
            <a:ext cx="4952833" cy="3245600"/>
          </a:xfrm>
        </p:spPr>
      </p:pic>
    </p:spTree>
    <p:extLst>
      <p:ext uri="{BB962C8B-B14F-4D97-AF65-F5344CB8AC3E}">
        <p14:creationId xmlns="" xmlns:p14="http://schemas.microsoft.com/office/powerpoint/2010/main" val="198432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0021"/>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Guidelines for best practice in collecting digital evidence.</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83073"/>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Avoid </a:t>
            </a:r>
            <a:r>
              <a:rPr lang="en-US" sz="2000" dirty="0">
                <a:latin typeface="Times New Roman" panose="02020603050405020304" pitchFamily="18" charset="0"/>
                <a:cs typeface="Times New Roman" panose="02020603050405020304" pitchFamily="18" charset="0"/>
              </a:rPr>
              <a:t>touching the crime gadgets not unless you are required by digital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Document the location as well as a condition before touching anything.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Record the manufacturer type and serial numbers of the device (Ashley,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Record the date, time, personnel, and purpose for every transfer of data.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Store the evidence in a secure place</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88930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5558"/>
          </a:xfrm>
        </p:spPr>
        <p:txBody>
          <a:bodyPr>
            <a:normAutofit/>
          </a:bodyPr>
          <a:lstStyle/>
          <a:p>
            <a:pPr algn="ctr"/>
            <a:r>
              <a:rPr lang="en-US" sz="2800" dirty="0">
                <a:latin typeface="Times New Roman" panose="02020603050405020304" pitchFamily="18" charset="0"/>
                <a:cs typeface="Times New Roman" panose="02020603050405020304" pitchFamily="18" charset="0"/>
              </a:rPr>
              <a:t>Recommendations for the Digifirm.</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5158"/>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a:t>
            </a:r>
            <a:r>
              <a:rPr lang="en-US" sz="2000" dirty="0">
                <a:latin typeface="Times New Roman" panose="02020603050405020304" pitchFamily="18" charset="0"/>
                <a:cs typeface="Times New Roman" panose="02020603050405020304" pitchFamily="18" charset="0"/>
              </a:rPr>
              <a:t>consider performing regular backups (Ashley, 2017).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firm should enhance auditing on workstations, servers, and network devices.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should also consider forwarding </a:t>
            </a:r>
            <a:r>
              <a:rPr lang="en-US" sz="2000" dirty="0">
                <a:latin typeface="Times New Roman" panose="02020603050405020304" pitchFamily="18" charset="0"/>
                <a:cs typeface="Times New Roman" panose="02020603050405020304" pitchFamily="18" charset="0"/>
              </a:rPr>
              <a:t>the audit records for secure, centralized log servers.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organization should focus on maintaining databases of file hashes for integrity checking.</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1389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Continuation of Recommendations </a:t>
            </a:r>
            <a:r>
              <a:rPr lang="en-US" dirty="0">
                <a:latin typeface="Times New Roman" panose="02020603050405020304" pitchFamily="18" charset="0"/>
                <a:cs typeface="Times New Roman" panose="02020603050405020304" pitchFamily="18" charset="0"/>
              </a:rPr>
              <a:t>for the Digifirm</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organization should have a capability to perform computer and network forensics.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a:t>
            </a:r>
            <a:r>
              <a:rPr lang="en-US" sz="2000" dirty="0" smtClean="0">
                <a:latin typeface="Times New Roman" panose="02020603050405020304" pitchFamily="18" charset="0"/>
                <a:cs typeface="Times New Roman" panose="02020603050405020304" pitchFamily="18" charset="0"/>
              </a:rPr>
              <a:t>giFirm </a:t>
            </a:r>
            <a:r>
              <a:rPr lang="en-US" sz="2000" dirty="0">
                <a:latin typeface="Times New Roman" panose="02020603050405020304" pitchFamily="18" charset="0"/>
                <a:cs typeface="Times New Roman" panose="02020603050405020304" pitchFamily="18" charset="0"/>
              </a:rPr>
              <a:t>should define which parties should handle each aspect of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Incident handling teams should depict a robust forensic capability (Ashley,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Many teams within an organization should participate in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Forensic considerations should be addressed in policies.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Organizations should establish and maintain guidelines and procedures for performing forensic tasks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64037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1649"/>
            <a:ext cx="8596668" cy="571225"/>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Conclusion.</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615158"/>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Evidence </a:t>
            </a:r>
            <a:r>
              <a:rPr lang="en-US" sz="2000" dirty="0">
                <a:latin typeface="Times New Roman" panose="02020603050405020304" pitchFamily="18" charset="0"/>
                <a:cs typeface="Times New Roman" panose="02020603050405020304" pitchFamily="18" charset="0"/>
              </a:rPr>
              <a:t>handling has been growing with the field of computer forensics.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this case, DigiFirm should dive </a:t>
            </a:r>
            <a:r>
              <a:rPr lang="en-US" sz="2000" dirty="0">
                <a:latin typeface="Times New Roman" panose="02020603050405020304" pitchFamily="18" charset="0"/>
                <a:cs typeface="Times New Roman" panose="02020603050405020304" pitchFamily="18" charset="0"/>
              </a:rPr>
              <a:t>deeper into the collection of forensic data.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firm should address its forensic considerations through key policies.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firm’s </a:t>
            </a:r>
            <a:r>
              <a:rPr lang="en-US" sz="2000" dirty="0">
                <a:latin typeface="Times New Roman" panose="02020603050405020304" pitchFamily="18" charset="0"/>
                <a:cs typeface="Times New Roman" panose="02020603050405020304" pitchFamily="18" charset="0"/>
              </a:rPr>
              <a:t>activities should be complemented with the guidelines and procedures for the improved performance of investigations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15944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8768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280160"/>
            <a:ext cx="8596668" cy="453101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Ashley</a:t>
            </a:r>
            <a:r>
              <a:rPr lang="en-US" sz="2000" dirty="0">
                <a:latin typeface="Times New Roman" panose="02020603050405020304" pitchFamily="18" charset="0"/>
                <a:cs typeface="Times New Roman" panose="02020603050405020304" pitchFamily="18" charset="0"/>
              </a:rPr>
              <a:t>, K. D. (2017). </a:t>
            </a:r>
            <a:r>
              <a:rPr lang="en-US" sz="2000" i="1" dirty="0">
                <a:latin typeface="Times New Roman" panose="02020603050405020304" pitchFamily="18" charset="0"/>
                <a:cs typeface="Times New Roman" panose="02020603050405020304" pitchFamily="18" charset="0"/>
              </a:rPr>
              <a:t>Artificial intelligence and legal analytics: new tools for law practice in the digital age</a:t>
            </a:r>
            <a:r>
              <a:rPr lang="en-US" sz="2000" dirty="0">
                <a:latin typeface="Times New Roman" panose="02020603050405020304" pitchFamily="18" charset="0"/>
                <a:cs typeface="Times New Roman" panose="02020603050405020304" pitchFamily="18" charset="0"/>
              </a:rPr>
              <a:t>. Cambridge University Press.</a:t>
            </a:r>
          </a:p>
          <a:p>
            <a:pPr marL="0" indent="0">
              <a:buNone/>
            </a:pPr>
            <a:r>
              <a:rPr lang="en-US" sz="2000" dirty="0">
                <a:latin typeface="Times New Roman" panose="02020603050405020304" pitchFamily="18" charset="0"/>
                <a:cs typeface="Times New Roman" panose="02020603050405020304" pitchFamily="18" charset="0"/>
              </a:rPr>
              <a:t>Gill, P., &amp; Phythian, M. (2018). </a:t>
            </a:r>
            <a:r>
              <a:rPr lang="en-US" sz="2000" i="1" dirty="0">
                <a:latin typeface="Times New Roman" panose="02020603050405020304" pitchFamily="18" charset="0"/>
                <a:cs typeface="Times New Roman" panose="02020603050405020304" pitchFamily="18" charset="0"/>
              </a:rPr>
              <a:t>Intelligence in an insecure world</a:t>
            </a:r>
            <a:r>
              <a:rPr lang="en-US" sz="2000" dirty="0">
                <a:latin typeface="Times New Roman" panose="02020603050405020304" pitchFamily="18" charset="0"/>
                <a:cs typeface="Times New Roman" panose="02020603050405020304" pitchFamily="18" charset="0"/>
              </a:rPr>
              <a:t>. John Wiley &amp; Sons.</a:t>
            </a:r>
          </a:p>
          <a:p>
            <a:pPr marL="0" indent="0">
              <a:buNone/>
            </a:pPr>
            <a:r>
              <a:rPr lang="en-US" sz="2000" dirty="0">
                <a:latin typeface="Times New Roman" panose="02020603050405020304" pitchFamily="18" charset="0"/>
                <a:cs typeface="Times New Roman" panose="02020603050405020304" pitchFamily="18" charset="0"/>
              </a:rPr>
              <a:t>Quick, D., &amp; Choo, K. K. R. (2018). Digital forensic intelligence: Data subsets and Open Source Intelligence (DFINT+ OSINT): A timely and cohesive mix. </a:t>
            </a:r>
            <a:r>
              <a:rPr lang="en-US" sz="2000" i="1" dirty="0">
                <a:latin typeface="Times New Roman" panose="02020603050405020304" pitchFamily="18" charset="0"/>
                <a:cs typeface="Times New Roman" panose="02020603050405020304" pitchFamily="18" charset="0"/>
              </a:rPr>
              <a:t>Future Generation Computer Systems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78</a:t>
            </a:r>
            <a:r>
              <a:rPr lang="en-US" sz="2000" dirty="0">
                <a:latin typeface="Times New Roman" panose="02020603050405020304" pitchFamily="18" charset="0"/>
                <a:cs typeface="Times New Roman" panose="02020603050405020304" pitchFamily="18" charset="0"/>
              </a:rPr>
              <a:t>, 558-567.</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4490145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TotalTime>
  <Words>998</Words>
  <Application>Microsoft Office PowerPoint</Application>
  <PresentationFormat>Custom</PresentationFormat>
  <Paragraphs>60</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Information security.    Best Practices in Collecting Digital Evidence For DigiFirm Investigation Company. </vt:lpstr>
      <vt:lpstr>Introduction. </vt:lpstr>
      <vt:lpstr>Rules of Digital Evidence. </vt:lpstr>
      <vt:lpstr>Best practice for the forensic investigation life cycle. </vt:lpstr>
      <vt:lpstr>Continuation of best practice for the forensic investigation life cycle. </vt:lpstr>
      <vt:lpstr>Guidelines for best practice in collecting digital evidence. </vt:lpstr>
      <vt:lpstr>Recommendations for the Digifirm. </vt:lpstr>
      <vt:lpstr>Continuation of Recommendations for the Digifirm</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in Collecting Digital Evidence.</dc:title>
  <dc:creator>user</dc:creator>
  <cp:lastModifiedBy>ADM</cp:lastModifiedBy>
  <cp:revision>6</cp:revision>
  <dcterms:created xsi:type="dcterms:W3CDTF">2019-02-04T19:16:45Z</dcterms:created>
  <dcterms:modified xsi:type="dcterms:W3CDTF">2019-02-04T20:29:15Z</dcterms:modified>
</cp:coreProperties>
</file>